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6" r:id="rId1"/>
  </p:sldMasterIdLst>
  <p:notesMasterIdLst>
    <p:notesMasterId r:id="rId9"/>
  </p:notesMasterIdLst>
  <p:sldIdLst>
    <p:sldId id="256" r:id="rId2"/>
    <p:sldId id="258" r:id="rId3"/>
    <p:sldId id="257" r:id="rId4"/>
    <p:sldId id="260" r:id="rId5"/>
    <p:sldId id="259" r:id="rId6"/>
    <p:sldId id="261" r:id="rId7"/>
    <p:sldId id="284" r:id="rId8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5" d="100"/>
          <a:sy n="65" d="100"/>
        </p:scale>
        <p:origin x="66" y="1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60D296-8C6C-47B6-B30C-BE3F29DACAF0}" type="datetimeFigureOut">
              <a:rPr lang="fr-FR" smtClean="0"/>
              <a:t>05/12/2021</a:t>
            </a:fld>
            <a:endParaRPr lang="fr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B7710D-B06F-44CA-ADDD-0E87FD453342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921202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92F2B6-6843-4244-BC58-F94EDE39AC7B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638200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674CB-3709-4ACF-BB61-29ADEA3D41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33272"/>
            <a:ext cx="9144000" cy="2478024"/>
          </a:xfrm>
        </p:spPr>
        <p:txBody>
          <a:bodyPr lIns="0" tIns="0" rIns="0" bIns="0" anchor="b">
            <a:noAutofit/>
          </a:bodyPr>
          <a:lstStyle>
            <a:lvl1pPr algn="ctr">
              <a:defRPr sz="4000" spc="75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6DA6BE-9B64-48FC-92D1-EF0D426A39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22192"/>
            <a:ext cx="9144000" cy="1435608"/>
          </a:xfrm>
        </p:spPr>
        <p:txBody>
          <a:bodyPr lIns="0" tIns="0" rIns="0" bIns="0">
            <a:normAutofit/>
          </a:bodyPr>
          <a:lstStyle>
            <a:lvl1pPr marL="0" indent="0" algn="ctr">
              <a:lnSpc>
                <a:spcPct val="150000"/>
              </a:lnSpc>
              <a:buNone/>
              <a:defRPr sz="1600" cap="all" spc="60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83AE59-8E21-449F-86DA-5BE297010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A5808-3B61-48CC-92EF-85AC2E0DFA56}" type="datetime2">
              <a:rPr lang="en-US" smtClean="0"/>
              <a:t>Sunday, December 5,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8CCD60-9970-49FD-8254-21154BAA1E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C0A488-07A7-42F9-B1DF-68545B754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4569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DC3B6-2D75-4EC4-9120-88DCE0EA6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4B06CB-A0FE-4499-B674-90C8C281A5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7FD700-765A-4DE6-A8EC-9D9D92FCBB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E98AF-4574-4509-BF7A-519ACD5BF826}" type="datetime2">
              <a:rPr lang="en-US" smtClean="0"/>
              <a:t>Sunday, December 5,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4664EC-C4B1-4D14-9ED3-14C6CCBFFC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DF5526-E518-4133-9F44-D812576C10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6396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F62998-15B1-4CA8-8C60-7801001F80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838899"/>
            <a:ext cx="2628900" cy="48493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1AE278-0885-4594-AB09-120344C7D8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49235" y="838900"/>
            <a:ext cx="7723265" cy="48493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B850CC-FB43-4988-8D4E-9C54C20185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D97D4-9636-490F-85D0-E926C2B6F3B1}" type="datetime2">
              <a:rPr lang="en-US" smtClean="0"/>
              <a:t>Sunday, December 5,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A70300-3853-4FB4-A084-CF6E5CF2BD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DBAFB0-25AA-4B69-8418-418F47A92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2488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E0F35-0AE7-48AB-9005-F1DB4BD0B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D4022-C31F-4C4C-B5BF-5F9730C08A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A45EE9-11D3-436C-9D73-1AA6CCDB16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AF3C6-0FD4-4939-991C-00DDE5C56815}" type="datetime2">
              <a:rPr lang="en-US" smtClean="0"/>
              <a:t>Sunday, December 5,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817DCF-881F-4956-81AE-A6D27A88F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65F17-AD75-4B7E-970D-5D4DBD5D1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9517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C12CB-05D8-4D62-BDC5-812DB6DD0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1709738"/>
            <a:ext cx="9966960" cy="2852737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4400" spc="75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52F020-8516-4B9E-B455-5731ED6C9E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4974336"/>
            <a:ext cx="9966961" cy="1115568"/>
          </a:xfrm>
        </p:spPr>
        <p:txBody>
          <a:bodyPr>
            <a:normAutofit/>
          </a:bodyPr>
          <a:lstStyle>
            <a:lvl1pPr marL="0" indent="0">
              <a:buNone/>
              <a:defRPr sz="1600" cap="all" spc="6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822993-6E28-44BB-B983-095B476B80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07482-8128-47C6-A8DD-6452B0291CFF}" type="datetime2">
              <a:rPr lang="en-US" smtClean="0"/>
              <a:t>Sunday, December 5,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909971-06C9-462B-81D9-BEF24C708A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9A076D-47C1-49CD-9A8B-956DB3FC3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5944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8DFBD-F5ED-455C-8AD0-97476A55E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30E58C-F463-4D52-9225-9410133113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71600" y="2112264"/>
            <a:ext cx="4846320" cy="39593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F7BDB4-97FA-485D-A557-6F96692BAC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66560" y="2112265"/>
            <a:ext cx="4846320" cy="39593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C50007-C799-4117-8ACD-5EE980E63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03F25-275E-41DE-BE3B-EBF0DB49F9B1}" type="datetime2">
              <a:rPr lang="en-US" smtClean="0"/>
              <a:t>Sunday, December 5,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4E8968-6BAD-4D5A-BF1D-911C7A39C1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9D8C08-BF20-4D5E-9004-0C075C36D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9851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036E0D-26A5-455A-A8BD-70DA8BC03E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2112264"/>
            <a:ext cx="484107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FD4EA0-094D-4056-9032-BFB44B4089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71600" y="3018472"/>
            <a:ext cx="4841076" cy="31048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C0CCE8-718F-4620-8B4A-C60EEA7B88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66560" y="2112264"/>
            <a:ext cx="484632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6CE86DF-0069-4D31-BDD3-A9A2F9B7B4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766560" y="3018471"/>
            <a:ext cx="4841076" cy="31048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1A5ED06-FE54-4B86-A8D4-07D0EB08C3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75572-4A44-4171-84AA-64D42C8050A6}" type="datetime2">
              <a:rPr lang="en-US" smtClean="0"/>
              <a:t>Sunday, December 5, 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E9EC6C3-0950-4AFE-936A-9AB5D2278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784B1D1-BE0C-48F4-BC74-90675A0F0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2D453288-3D76-40C1-BE00-223AB28F1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19260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B1716-24B0-42CD-95B6-843092597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E3617E-4B11-481F-AC6E-0003179029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1612E-528E-4FD5-9E9E-E15F1108F171}" type="datetime2">
              <a:rPr lang="en-US" smtClean="0"/>
              <a:t>Sunday, December 5, 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BF19CC-06D3-40E9-81B5-63B457B220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EFC312-3AA5-46F7-B701-3D9327A68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9777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C9E28E-1389-47AF-B3EB-22571417A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6D862-A06D-436F-A92E-EBAAD50B6E50}" type="datetime2">
              <a:rPr lang="en-US" smtClean="0"/>
              <a:t>Sunday, December 5, 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CF6B08-1984-4F7C-9F6E-A4F47BDBA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71B3C5-CEC7-427F-931C-1318C421B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2314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EB55F-536E-4547-A5D2-0483FC368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987425"/>
            <a:ext cx="3932237" cy="1894511"/>
          </a:xfrm>
        </p:spPr>
        <p:txBody>
          <a:bodyPr anchor="b"/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717D3C-533B-4EA9-886B-FAE59956C7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0992" y="987425"/>
            <a:ext cx="5687568" cy="487362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19D2E1-4B17-4608-961E-2C4719855E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71600" y="3058510"/>
            <a:ext cx="3932237" cy="280254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5A3535-184C-438C-AE91-9C42B7C5AF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E0B7D-2260-4809-8F0A-9E5F3E24F169}" type="datetime2">
              <a:rPr lang="en-US" smtClean="0"/>
              <a:t>Sunday, December 5,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F6DBC3-4A58-42BA-9B55-A9A725103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4E6563-0AB6-4038-A12B-A259552DB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1140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702C5-1E3B-4C62-A538-59BB57286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987552"/>
            <a:ext cx="3932237" cy="1892808"/>
          </a:xfrm>
        </p:spPr>
        <p:txBody>
          <a:bodyPr anchor="b"/>
          <a:lstStyle>
            <a:lvl1pPr>
              <a:defRPr sz="3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E2CF574-95CE-4E60-B2CF-3B5B4F33A7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05319" y="987425"/>
            <a:ext cx="5833242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039F7C-C735-4356-8B04-89E1904795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71600" y="3033286"/>
            <a:ext cx="3932237" cy="283570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E706DF-52A3-4F34-9BF5-E1ACD5D542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E4735-C637-46A3-94EB-AB3AC4188D2F}" type="datetime2">
              <a:rPr lang="en-US" smtClean="0"/>
              <a:t>Sunday, December 5,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B25E53-E72E-4110-BB6B-3477F56C3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686F8F-3D62-4CEC-AD9A-B70848E6A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920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CF2F3BB-127D-44BC-A8EF-A8BB5F5911CA}"/>
              </a:ext>
            </a:extLst>
          </p:cNvPr>
          <p:cNvSpPr/>
          <p:nvPr/>
        </p:nvSpPr>
        <p:spPr>
          <a:xfrm rot="10800000" flipH="1">
            <a:off x="0" y="6401226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10D1F30-F118-4A1F-A48F-7E5706959F64}"/>
              </a:ext>
            </a:extLst>
          </p:cNvPr>
          <p:cNvSpPr/>
          <p:nvPr/>
        </p:nvSpPr>
        <p:spPr>
          <a:xfrm flipH="1">
            <a:off x="4038602" y="6401228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AE890C-17CE-44C0-BDED-BA68F92A8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795528"/>
            <a:ext cx="10241280" cy="1234440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910A6E-46D1-42CF-996C-2207737FB8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2112264"/>
            <a:ext cx="10241280" cy="395935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5B5247-D236-462B-BCE0-2A24DF75B0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909560" y="6409944"/>
            <a:ext cx="3703320" cy="4480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cap="all" spc="300" baseline="0">
                <a:solidFill>
                  <a:srgbClr val="FFFFFF"/>
                </a:solidFill>
              </a:defRPr>
            </a:lvl1pPr>
          </a:lstStyle>
          <a:p>
            <a:fld id="{AE0C963C-C1DB-4AFD-9DDC-0691666BF49B}" type="datetime2">
              <a:rPr lang="en-US" smtClean="0"/>
              <a:pPr/>
              <a:t>Sunday, December 5, 2021</a:t>
            </a:fld>
            <a:endParaRPr lang="en-US" cap="all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155C58-7DDF-4CD4-96AD-F9CC844D84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1828800" y="1911096"/>
            <a:ext cx="411480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1">
                <a:solidFill>
                  <a:schemeClr val="tx1"/>
                </a:solidFill>
                <a:latin typeface="+mj-lt"/>
              </a:defRPr>
            </a:lvl1pPr>
          </a:lstStyle>
          <a:p>
            <a:pPr algn="l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495647-A849-45D9-BC71-46A12E6DE4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67744" y="6409944"/>
            <a:ext cx="438912" cy="4480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C01389E6-C847-4AD0-B56D-D205B2EAB1EE}" type="slidenum">
              <a:rPr lang="en-US" smtClean="0"/>
              <a:pPr/>
              <a:t>‹#›</a:t>
            </a:fld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39163837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79" r:id="rId6"/>
    <p:sldLayoutId id="2147483675" r:id="rId7"/>
    <p:sldLayoutId id="2147483676" r:id="rId8"/>
    <p:sldLayoutId id="2147483677" r:id="rId9"/>
    <p:sldLayoutId id="2147483678" r:id="rId10"/>
    <p:sldLayoutId id="2147483680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i="0" kern="1200" cap="all" spc="7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yanisben/IronYanis/blob/85a6fdd5aee9c2ec4bbc49525b42f41d5b0b2cd9/blackjack_final%20(2).ipynb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E3CBB9B1-7B7D-4BA1-A1AF-572168B395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2341E0-EE9A-4349-AE49-CC00858598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643193" y="457201"/>
            <a:ext cx="2942813" cy="1101435"/>
          </a:xfrm>
        </p:spPr>
        <p:txBody>
          <a:bodyPr vert="horz" lIns="0" tIns="0" rIns="0" bIns="0" rtlCol="0" anchor="b">
            <a:normAutofit/>
          </a:bodyPr>
          <a:lstStyle/>
          <a:p>
            <a:pPr algn="l"/>
            <a:r>
              <a:rPr lang="en-US" sz="2000" spc="700" dirty="0"/>
              <a:t>Black-Jack Project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C1CC60-8925-4800-B357-F3749853D6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09" r="10760" b="-1"/>
          <a:stretch/>
        </p:blipFill>
        <p:spPr>
          <a:xfrm>
            <a:off x="20" y="431"/>
            <a:ext cx="8115280" cy="6408311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E9F15531-833F-4E60-B124-EA5624E4D2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643193" y="2530549"/>
            <a:ext cx="2942813" cy="3428124"/>
          </a:xfrm>
        </p:spPr>
        <p:txBody>
          <a:bodyPr vert="horz" lIns="0" tIns="0" rIns="0" bIns="0" rtlCol="0">
            <a:normAutofit fontScale="77500" lnSpcReduction="20000"/>
          </a:bodyPr>
          <a:lstStyle/>
          <a:p>
            <a:r>
              <a:rPr lang="fr-FR" sz="1600" dirty="0"/>
              <a:t>Yanis </a:t>
            </a:r>
            <a:r>
              <a:rPr lang="fr-FR" sz="1600" dirty="0" err="1"/>
              <a:t>Benneouala</a:t>
            </a:r>
            <a:endParaRPr lang="fr-FR" sz="1600" dirty="0"/>
          </a:p>
          <a:p>
            <a:r>
              <a:rPr lang="fr-FR" sz="1600" dirty="0"/>
              <a:t>Rana Youssef</a:t>
            </a:r>
          </a:p>
          <a:p>
            <a:r>
              <a:rPr lang="fr-FR" sz="1600" dirty="0"/>
              <a:t>Sandrine Prevot</a:t>
            </a:r>
          </a:p>
          <a:p>
            <a:endParaRPr lang="fr-FR" sz="1600" dirty="0"/>
          </a:p>
          <a:p>
            <a:endParaRPr lang="fr-FR" sz="1600" dirty="0"/>
          </a:p>
          <a:p>
            <a:pPr algn="l">
              <a:lnSpc>
                <a:spcPct val="120000"/>
              </a:lnSpc>
            </a:pPr>
            <a:endParaRPr lang="en-US" sz="1400" dirty="0"/>
          </a:p>
          <a:p>
            <a:pPr algn="l">
              <a:lnSpc>
                <a:spcPct val="120000"/>
              </a:lnSpc>
            </a:pPr>
            <a:r>
              <a:rPr lang="fr-FR" sz="1600" dirty="0"/>
              <a:t>Data Analytics</a:t>
            </a:r>
          </a:p>
          <a:p>
            <a:pPr algn="l">
              <a:lnSpc>
                <a:spcPct val="120000"/>
              </a:lnSpc>
            </a:pPr>
            <a:endParaRPr lang="en-US" sz="1400" dirty="0"/>
          </a:p>
          <a:p>
            <a:pPr algn="l">
              <a:lnSpc>
                <a:spcPct val="120000"/>
              </a:lnSpc>
            </a:pPr>
            <a:r>
              <a:rPr lang="en-US" sz="1400" dirty="0"/>
              <a:t>Paris, </a:t>
            </a:r>
          </a:p>
          <a:p>
            <a:pPr algn="l">
              <a:lnSpc>
                <a:spcPct val="120000"/>
              </a:lnSpc>
            </a:pPr>
            <a:r>
              <a:rPr lang="en-US" sz="1400" dirty="0"/>
              <a:t>5 </a:t>
            </a:r>
            <a:r>
              <a:rPr lang="en-US" sz="1400" dirty="0" err="1"/>
              <a:t>décembre</a:t>
            </a:r>
            <a:r>
              <a:rPr lang="en-US" sz="1400" dirty="0"/>
              <a:t> 2021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07741FC-B544-4A6E-B831-6789D04233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6408741"/>
            <a:ext cx="12191998" cy="449257"/>
          </a:xfrm>
          <a:prstGeom prst="rect">
            <a:avLst/>
          </a:prstGeom>
          <a:gradFill>
            <a:gsLst>
              <a:gs pos="34000">
                <a:schemeClr val="accent4">
                  <a:alpha val="73000"/>
                </a:schemeClr>
              </a:gs>
              <a:gs pos="100000">
                <a:schemeClr val="accent5">
                  <a:alpha val="89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F0BE7ED-7814-4273-B18A-F26CC038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8314"/>
            <a:ext cx="8115300" cy="449258"/>
          </a:xfrm>
          <a:prstGeom prst="rect">
            <a:avLst/>
          </a:prstGeom>
          <a:gradFill>
            <a:gsLst>
              <a:gs pos="22000">
                <a:schemeClr val="accent5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Graphical user interface&#10;&#10;Description automatically generated">
            <a:extLst>
              <a:ext uri="{FF2B5EF4-FFF2-40B4-BE49-F238E27FC236}">
                <a16:creationId xmlns:a16="http://schemas.microsoft.com/office/drawing/2014/main" id="{B1D48ACB-9BE9-41DB-90CA-B79F178A45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127" y="1340277"/>
            <a:ext cx="3338946" cy="3616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7625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979E27D9-03C7-44E2-9FF8-15D0C8506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5B92EB-7FBE-49C4-8CBB-7CF8CB5061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457200"/>
            <a:ext cx="5268036" cy="2140145"/>
          </a:xfrm>
        </p:spPr>
        <p:txBody>
          <a:bodyPr anchor="b">
            <a:normAutofit/>
          </a:bodyPr>
          <a:lstStyle/>
          <a:p>
            <a:r>
              <a:rPr lang="fr-FR" b="1" i="0" dirty="0">
                <a:effectLst/>
                <a:latin typeface="-apple-system"/>
              </a:rPr>
              <a:t>Project Description</a:t>
            </a:r>
            <a:br>
              <a:rPr lang="fr-FR" b="1" i="0" dirty="0">
                <a:effectLst/>
                <a:latin typeface="-apple-system"/>
              </a:rPr>
            </a:b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68B93F-BB31-4E12-A37E-E00FBF0A99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3054545"/>
            <a:ext cx="5268037" cy="2567508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fr-FR" dirty="0" err="1">
                <a:latin typeface="Roboto Condensed" panose="020B0604020202020204" pitchFamily="2" charset="0"/>
              </a:rPr>
              <a:t>Build</a:t>
            </a:r>
            <a:r>
              <a:rPr lang="fr-FR" dirty="0">
                <a:latin typeface="Roboto Condensed" panose="020B0604020202020204" pitchFamily="2" charset="0"/>
              </a:rPr>
              <a:t> </a:t>
            </a:r>
            <a:r>
              <a:rPr lang="fr-FR" dirty="0" err="1">
                <a:latin typeface="Roboto Condensed" panose="020B0604020202020204" pitchFamily="2" charset="0"/>
              </a:rPr>
              <a:t>your</a:t>
            </a:r>
            <a:r>
              <a:rPr lang="fr-FR" dirty="0">
                <a:latin typeface="Roboto Condensed" panose="020B0604020202020204" pitchFamily="2" charset="0"/>
              </a:rPr>
              <a:t> </a:t>
            </a:r>
            <a:r>
              <a:rPr lang="fr-FR" dirty="0" err="1">
                <a:latin typeface="Roboto Condensed" panose="020B0604020202020204" pitchFamily="2" charset="0"/>
              </a:rPr>
              <a:t>own</a:t>
            </a:r>
            <a:r>
              <a:rPr lang="fr-FR" dirty="0">
                <a:latin typeface="Roboto Condensed" panose="020B0604020202020204" pitchFamily="2" charset="0"/>
              </a:rPr>
              <a:t> </a:t>
            </a:r>
            <a:r>
              <a:rPr lang="fr-FR" dirty="0" err="1">
                <a:latin typeface="Roboto Condensed" panose="020B0604020202020204" pitchFamily="2" charset="0"/>
              </a:rPr>
              <a:t>game</a:t>
            </a:r>
            <a:r>
              <a:rPr lang="fr-FR" dirty="0">
                <a:latin typeface="Roboto Condensed" panose="020B0604020202020204" pitchFamily="2" charset="0"/>
              </a:rPr>
              <a:t>: the </a:t>
            </a:r>
            <a:r>
              <a:rPr lang="fr-FR" dirty="0" err="1">
                <a:latin typeface="Roboto Condensed" panose="020B0604020202020204" pitchFamily="2" charset="0"/>
              </a:rPr>
              <a:t>BlackJack</a:t>
            </a:r>
            <a:r>
              <a:rPr lang="fr-FR" dirty="0">
                <a:latin typeface="Roboto Condensed" panose="020B0604020202020204" pitchFamily="2" charset="0"/>
              </a:rPr>
              <a:t>, a </a:t>
            </a:r>
            <a:r>
              <a:rPr lang="fr-FR" dirty="0" err="1">
                <a:latin typeface="Roboto Condensed" panose="020B0604020202020204" pitchFamily="2" charset="0"/>
              </a:rPr>
              <a:t>popular</a:t>
            </a:r>
            <a:r>
              <a:rPr lang="fr-FR" dirty="0">
                <a:latin typeface="Roboto Condensed" panose="020B0604020202020204" pitchFamily="2" charset="0"/>
              </a:rPr>
              <a:t> </a:t>
            </a:r>
            <a:r>
              <a:rPr lang="fr-FR" dirty="0" err="1">
                <a:latin typeface="Roboto Condensed" panose="020B0604020202020204" pitchFamily="2" charset="0"/>
              </a:rPr>
              <a:t>card</a:t>
            </a:r>
            <a:r>
              <a:rPr lang="fr-FR" dirty="0">
                <a:latin typeface="Roboto Condensed" panose="020B0604020202020204" pitchFamily="2" charset="0"/>
              </a:rPr>
              <a:t> </a:t>
            </a:r>
            <a:r>
              <a:rPr lang="fr-FR" dirty="0" err="1">
                <a:latin typeface="Roboto Condensed" panose="020B0604020202020204" pitchFamily="2" charset="0"/>
              </a:rPr>
              <a:t>game</a:t>
            </a:r>
            <a:r>
              <a:rPr lang="fr-FR" dirty="0">
                <a:latin typeface="Roboto Condensed" panose="020B0604020202020204" pitchFamily="2" charset="0"/>
              </a:rPr>
              <a:t>.</a:t>
            </a:r>
          </a:p>
          <a:p>
            <a:pPr marL="0" indent="0">
              <a:buNone/>
            </a:pPr>
            <a:endParaRPr lang="fr-FR" sz="1600" b="0" i="0" dirty="0">
              <a:effectLst/>
              <a:latin typeface="Roboto Condensed" panose="02000000000000000000" pitchFamily="2" charset="0"/>
            </a:endParaRPr>
          </a:p>
        </p:txBody>
      </p:sp>
      <p:pic>
        <p:nvPicPr>
          <p:cNvPr id="1026" name="Picture 2" descr="Blackjack (jeu) — Wikipédia">
            <a:extLst>
              <a:ext uri="{FF2B5EF4-FFF2-40B4-BE49-F238E27FC236}">
                <a16:creationId xmlns:a16="http://schemas.microsoft.com/office/drawing/2014/main" id="{FD13EEE6-2F14-4B73-A238-05471C1482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27" r="14923"/>
          <a:stretch/>
        </p:blipFill>
        <p:spPr bwMode="auto">
          <a:xfrm>
            <a:off x="7047513" y="975645"/>
            <a:ext cx="4443447" cy="4443447"/>
          </a:xfrm>
          <a:custGeom>
            <a:avLst/>
            <a:gdLst/>
            <a:ahLst/>
            <a:cxnLst/>
            <a:rect l="l" t="t" r="r" b="b"/>
            <a:pathLst>
              <a:path w="4694238" h="4694238">
                <a:moveTo>
                  <a:pt x="2347119" y="0"/>
                </a:moveTo>
                <a:cubicBezTo>
                  <a:pt x="3643397" y="0"/>
                  <a:pt x="4694238" y="1050841"/>
                  <a:pt x="4694238" y="2347119"/>
                </a:cubicBezTo>
                <a:cubicBezTo>
                  <a:pt x="4694238" y="3643397"/>
                  <a:pt x="3643397" y="4694238"/>
                  <a:pt x="2347119" y="4694238"/>
                </a:cubicBezTo>
                <a:cubicBezTo>
                  <a:pt x="1050841" y="4694238"/>
                  <a:pt x="0" y="3643397"/>
                  <a:pt x="0" y="2347119"/>
                </a:cubicBezTo>
                <a:cubicBezTo>
                  <a:pt x="0" y="1050841"/>
                  <a:pt x="1050841" y="0"/>
                  <a:pt x="2347119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EEBF1590-3B36-48EE-A89D-3B6F3CB25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AC8F6C8C-AB5A-4548-942D-E3FD40ACB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70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8814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910FB-FD58-4FBD-9C05-642A24AA44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652" y="677541"/>
            <a:ext cx="10241280" cy="1234440"/>
          </a:xfrm>
        </p:spPr>
        <p:txBody>
          <a:bodyPr/>
          <a:lstStyle/>
          <a:p>
            <a:r>
              <a:rPr lang="fr-FR" b="1" i="0" dirty="0">
                <a:solidFill>
                  <a:srgbClr val="24292F"/>
                </a:solidFill>
                <a:effectLst/>
                <a:latin typeface="-apple-system"/>
              </a:rPr>
              <a:t>RULES</a:t>
            </a:r>
            <a:br>
              <a:rPr lang="fr-FR" b="1" i="0" dirty="0">
                <a:solidFill>
                  <a:srgbClr val="24292F"/>
                </a:solidFill>
                <a:effectLst/>
                <a:latin typeface="-apple-system"/>
              </a:rPr>
            </a:b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875578-B690-4C22-B94D-0A1886B70E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9652" y="1666567"/>
            <a:ext cx="10899058" cy="4704735"/>
          </a:xfrm>
        </p:spPr>
        <p:txBody>
          <a:bodyPr>
            <a:normAutofit fontScale="40000" lnSpcReduction="20000"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fr-FR" sz="4500" dirty="0">
                <a:latin typeface="Roboto Condensed" panose="020B0604020202020204" pitchFamily="2" charset="0"/>
              </a:rPr>
              <a:t>The </a:t>
            </a:r>
            <a:r>
              <a:rPr lang="fr-FR" sz="4500" dirty="0" err="1">
                <a:latin typeface="Roboto Condensed" panose="020B0604020202020204" pitchFamily="2" charset="0"/>
              </a:rPr>
              <a:t>rules</a:t>
            </a:r>
            <a:r>
              <a:rPr lang="fr-FR" sz="4500" dirty="0">
                <a:latin typeface="Roboto Condensed" panose="020B0604020202020204" pitchFamily="2" charset="0"/>
              </a:rPr>
              <a:t> of the </a:t>
            </a:r>
            <a:r>
              <a:rPr lang="fr-FR" sz="4500" dirty="0" err="1">
                <a:latin typeface="Roboto Condensed" panose="020B0604020202020204" pitchFamily="2" charset="0"/>
              </a:rPr>
              <a:t>blackJack</a:t>
            </a:r>
            <a:r>
              <a:rPr lang="fr-FR" sz="4500" dirty="0">
                <a:latin typeface="Roboto Condensed" panose="020B0604020202020204" pitchFamily="2" charset="0"/>
              </a:rPr>
              <a:t>, </a:t>
            </a:r>
            <a:r>
              <a:rPr lang="fr-FR" sz="4500" dirty="0" err="1">
                <a:latin typeface="Roboto Condensed" panose="020B0604020202020204" pitchFamily="2" charset="0"/>
              </a:rPr>
              <a:t>also</a:t>
            </a:r>
            <a:r>
              <a:rPr lang="fr-FR" sz="4500" dirty="0">
                <a:latin typeface="Roboto Condensed" panose="020B0604020202020204" pitchFamily="2" charset="0"/>
              </a:rPr>
              <a:t> </a:t>
            </a:r>
            <a:r>
              <a:rPr lang="fr-FR" sz="4500" dirty="0" err="1">
                <a:latin typeface="Roboto Condensed" panose="020B0604020202020204" pitchFamily="2" charset="0"/>
              </a:rPr>
              <a:t>well</a:t>
            </a:r>
            <a:r>
              <a:rPr lang="fr-FR" sz="4500" dirty="0">
                <a:latin typeface="Roboto Condensed" panose="020B0604020202020204" pitchFamily="2" charset="0"/>
              </a:rPr>
              <a:t> </a:t>
            </a:r>
            <a:r>
              <a:rPr lang="fr-FR" sz="4500" dirty="0" err="1">
                <a:latin typeface="Roboto Condensed" panose="020B0604020202020204" pitchFamily="2" charset="0"/>
              </a:rPr>
              <a:t>known</a:t>
            </a:r>
            <a:r>
              <a:rPr lang="fr-FR" sz="4500" dirty="0">
                <a:latin typeface="Roboto Condensed" panose="020B0604020202020204" pitchFamily="2" charset="0"/>
              </a:rPr>
              <a:t> as Twenty-One, </a:t>
            </a:r>
            <a:r>
              <a:rPr lang="fr-FR" sz="4500" dirty="0" err="1">
                <a:latin typeface="Roboto Condensed" panose="020B0604020202020204" pitchFamily="2" charset="0"/>
              </a:rPr>
              <a:t>is</a:t>
            </a:r>
            <a:r>
              <a:rPr lang="fr-FR" sz="4500" dirty="0">
                <a:latin typeface="Roboto Condensed" panose="020B0604020202020204" pitchFamily="2" charset="0"/>
              </a:rPr>
              <a:t> at the </a:t>
            </a:r>
            <a:r>
              <a:rPr lang="fr-FR" sz="4500" dirty="0" err="1">
                <a:latin typeface="Roboto Condensed" panose="020B0604020202020204" pitchFamily="2" charset="0"/>
              </a:rPr>
              <a:t>same</a:t>
            </a:r>
            <a:r>
              <a:rPr lang="fr-FR" sz="4500" dirty="0">
                <a:latin typeface="Roboto Condensed" panose="020B0604020202020204" pitchFamily="2" charset="0"/>
              </a:rPr>
              <a:t> time simple and  </a:t>
            </a:r>
            <a:r>
              <a:rPr lang="fr-FR" sz="4500" dirty="0" err="1">
                <a:latin typeface="Roboto Condensed" panose="020B0604020202020204" pitchFamily="2" charset="0"/>
              </a:rPr>
              <a:t>thrilling</a:t>
            </a:r>
            <a:r>
              <a:rPr lang="fr-FR" sz="4500" dirty="0">
                <a:latin typeface="Roboto Condensed" panose="020B0604020202020204" pitchFamily="2" charset="0"/>
              </a:rPr>
              <a:t>. </a:t>
            </a:r>
            <a:r>
              <a:rPr lang="en-US" sz="4500" dirty="0">
                <a:latin typeface="Roboto Condensed" panose="020B0604020202020204" pitchFamily="2" charset="0"/>
              </a:rPr>
              <a:t>It uses a standard 52-card pack.</a:t>
            </a:r>
          </a:p>
          <a:p>
            <a:pPr>
              <a:lnSpc>
                <a:spcPct val="140000"/>
              </a:lnSpc>
              <a:spcAft>
                <a:spcPts val="375"/>
              </a:spcAft>
            </a:pPr>
            <a:r>
              <a:rPr lang="en-US" sz="4500" dirty="0">
                <a:latin typeface="Roboto Condensed" panose="020B0604020202020204" pitchFamily="2" charset="0"/>
              </a:rPr>
              <a:t>OBJECT OF THE GAME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4500" dirty="0">
                <a:latin typeface="Roboto Condensed" panose="020B0604020202020204" pitchFamily="2" charset="0"/>
              </a:rPr>
              <a:t>The player/user attempts to beat the dealer/computer by getting a count as close to 21 as possible, without going over 21.</a:t>
            </a:r>
          </a:p>
          <a:p>
            <a:pPr>
              <a:lnSpc>
                <a:spcPct val="140000"/>
              </a:lnSpc>
              <a:spcAft>
                <a:spcPts val="375"/>
              </a:spcAft>
            </a:pPr>
            <a:r>
              <a:rPr lang="en-US" sz="4500" dirty="0">
                <a:latin typeface="Roboto Condensed" panose="020B0604020202020204" pitchFamily="2" charset="0"/>
              </a:rPr>
              <a:t>CARD VALUES </a:t>
            </a:r>
            <a:endParaRPr lang="fr-FR" sz="4500" dirty="0">
              <a:latin typeface="Roboto Condensed" panose="020B0604020202020204" pitchFamily="2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4500" dirty="0">
                <a:latin typeface="Roboto Condensed" panose="020B0604020202020204" pitchFamily="2" charset="0"/>
              </a:rPr>
              <a:t>Face cards are 10 and any other card is its pip value. Except, if the player's first two cards are an ace and a "ten-card" (a picture card or 10). In this case, ace </a:t>
            </a:r>
            <a:r>
              <a:rPr lang="en-US" sz="4500" dirty="0" err="1">
                <a:latin typeface="Roboto Condensed" panose="020B0604020202020204" pitchFamily="2" charset="0"/>
              </a:rPr>
              <a:t>worths</a:t>
            </a:r>
            <a:r>
              <a:rPr lang="en-US" sz="4500" dirty="0">
                <a:latin typeface="Roboto Condensed" panose="020B0604020202020204" pitchFamily="2" charset="0"/>
              </a:rPr>
              <a:t> 11 and the player’s count is 21: it is the “blackjack”.</a:t>
            </a:r>
          </a:p>
          <a:p>
            <a:pPr>
              <a:lnSpc>
                <a:spcPct val="140000"/>
              </a:lnSpc>
              <a:spcAft>
                <a:spcPts val="375"/>
              </a:spcAft>
            </a:pPr>
            <a:r>
              <a:rPr lang="en-US" sz="4500" dirty="0">
                <a:latin typeface="Roboto Condensed" panose="020B0604020202020204" pitchFamily="2" charset="0"/>
              </a:rPr>
              <a:t>THE PLAY</a:t>
            </a:r>
            <a:endParaRPr lang="fr-FR" sz="4500" dirty="0">
              <a:latin typeface="Roboto Condensed" panose="020B0604020202020204" pitchFamily="2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4500" dirty="0">
                <a:latin typeface="Roboto Condensed" panose="020B0604020202020204" pitchFamily="2" charset="0"/>
              </a:rPr>
              <a:t>The player receives two cards and the dealer receives one card.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4500" dirty="0">
                <a:latin typeface="Roboto Condensed" panose="020B0604020202020204" pitchFamily="2" charset="0"/>
              </a:rPr>
              <a:t>The player must decide whether to "stand" (not ask for another card) or "hit" (ask for another card in an attempt to get closer to a count of 21, or even hit 21 exactly). If the player goes over 21, he loses</a:t>
            </a:r>
            <a:endParaRPr lang="fr-FR" sz="4500" dirty="0">
              <a:latin typeface="Roboto Condensed" panose="020B0604020202020204" pitchFamily="2" charset="0"/>
            </a:endParaRPr>
          </a:p>
          <a:p>
            <a:pPr marL="0" indent="0">
              <a:spcBef>
                <a:spcPts val="0"/>
              </a:spcBef>
              <a:spcAft>
                <a:spcPts val="1500"/>
              </a:spcAft>
              <a:buNone/>
            </a:pPr>
            <a:r>
              <a:rPr lang="en-US" sz="4500" dirty="0">
                <a:latin typeface="Roboto Condensed" panose="020B0604020202020204" pitchFamily="2" charset="0"/>
              </a:rPr>
              <a:t>If player decide to stand, the dealer takes cards until his score is 17. </a:t>
            </a:r>
            <a:endParaRPr lang="fr-FR" sz="4500" dirty="0">
              <a:latin typeface="Roboto Condensed" panose="020B0604020202020204" pitchFamily="2" charset="0"/>
            </a:endParaRPr>
          </a:p>
          <a:p>
            <a:pPr marL="0" indent="0">
              <a:buNone/>
            </a:pPr>
            <a:endParaRPr lang="en-US" b="0" i="0" dirty="0">
              <a:solidFill>
                <a:srgbClr val="202124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12388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67D614-7367-467D-B15F-106D2BF29F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i="0" dirty="0" err="1">
                <a:solidFill>
                  <a:srgbClr val="24292F"/>
                </a:solidFill>
                <a:effectLst/>
                <a:latin typeface="-apple-system"/>
              </a:rPr>
              <a:t>Organization</a:t>
            </a:r>
            <a:br>
              <a:rPr lang="fr-FR" b="1" i="0" dirty="0">
                <a:solidFill>
                  <a:srgbClr val="24292F"/>
                </a:solidFill>
                <a:effectLst/>
                <a:latin typeface="-apple-system"/>
              </a:rPr>
            </a:b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31439E-EC8F-4B06-99B0-B68A3805A9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09007" y="2103120"/>
            <a:ext cx="10241280" cy="3959352"/>
          </a:xfrm>
        </p:spPr>
        <p:txBody>
          <a:bodyPr>
            <a:normAutofit fontScale="70000" lnSpcReduction="20000"/>
          </a:bodyPr>
          <a:lstStyle/>
          <a:p>
            <a:r>
              <a:rPr lang="fr-FR" dirty="0"/>
              <a:t>Start the planning </a:t>
            </a:r>
            <a:r>
              <a:rPr lang="fr-FR" dirty="0">
                <a:sym typeface="Wingdings" panose="05000000000000000000" pitchFamily="2" charset="2"/>
              </a:rPr>
              <a:t> Yanis</a:t>
            </a:r>
          </a:p>
          <a:p>
            <a:r>
              <a:rPr lang="fr-FR" dirty="0" err="1"/>
              <a:t>Get</a:t>
            </a:r>
            <a:r>
              <a:rPr lang="fr-FR" dirty="0"/>
              <a:t> </a:t>
            </a:r>
            <a:r>
              <a:rPr lang="fr-FR" dirty="0" err="1"/>
              <a:t>used</a:t>
            </a:r>
            <a:r>
              <a:rPr lang="fr-FR" dirty="0"/>
              <a:t> to </a:t>
            </a:r>
            <a:r>
              <a:rPr lang="fr-FR" dirty="0" err="1"/>
              <a:t>game</a:t>
            </a:r>
            <a:r>
              <a:rPr lang="fr-FR" dirty="0"/>
              <a:t> </a:t>
            </a:r>
            <a:r>
              <a:rPr lang="fr-FR" dirty="0" err="1"/>
              <a:t>rules</a:t>
            </a:r>
            <a:r>
              <a:rPr lang="fr-FR" dirty="0"/>
              <a:t> </a:t>
            </a:r>
            <a:r>
              <a:rPr lang="fr-FR" dirty="0">
                <a:sym typeface="Wingdings" panose="05000000000000000000" pitchFamily="2" charset="2"/>
              </a:rPr>
              <a:t> Rana</a:t>
            </a:r>
            <a:endParaRPr lang="fr-FR" dirty="0"/>
          </a:p>
          <a:p>
            <a:r>
              <a:rPr lang="fr-FR" dirty="0" err="1"/>
              <a:t>Programming</a:t>
            </a:r>
            <a:r>
              <a:rPr lang="fr-FR" dirty="0"/>
              <a:t> :</a:t>
            </a:r>
          </a:p>
          <a:p>
            <a:pPr lvl="1"/>
            <a:r>
              <a:rPr lang="fr-FR" dirty="0" err="1"/>
              <a:t>PseudoCode</a:t>
            </a:r>
            <a:r>
              <a:rPr lang="fr-FR" dirty="0"/>
              <a:t> </a:t>
            </a:r>
            <a:r>
              <a:rPr lang="fr-FR" dirty="0">
                <a:sym typeface="Wingdings" panose="05000000000000000000" pitchFamily="2" charset="2"/>
              </a:rPr>
              <a:t> Sandrine </a:t>
            </a:r>
            <a:endParaRPr lang="fr-FR" dirty="0"/>
          </a:p>
          <a:p>
            <a:pPr lvl="1"/>
            <a:r>
              <a:rPr lang="fr-FR" dirty="0"/>
              <a:t>Coding </a:t>
            </a:r>
            <a:r>
              <a:rPr lang="fr-FR" dirty="0">
                <a:sym typeface="Wingdings" panose="05000000000000000000" pitchFamily="2" charset="2"/>
              </a:rPr>
              <a:t> all </a:t>
            </a:r>
            <a:r>
              <a:rPr lang="fr-FR" dirty="0" err="1">
                <a:sym typeface="Wingdings" panose="05000000000000000000" pitchFamily="2" charset="2"/>
              </a:rPr>
              <a:t>together</a:t>
            </a:r>
            <a:r>
              <a:rPr lang="fr-FR" dirty="0">
                <a:sym typeface="Wingdings" panose="05000000000000000000" pitchFamily="2" charset="2"/>
              </a:rPr>
              <a:t> – </a:t>
            </a:r>
            <a:r>
              <a:rPr lang="fr-FR" dirty="0" err="1">
                <a:sym typeface="Wingdings" panose="05000000000000000000" pitchFamily="2" charset="2"/>
              </a:rPr>
              <a:t>head</a:t>
            </a:r>
            <a:r>
              <a:rPr lang="fr-FR" dirty="0">
                <a:sym typeface="Wingdings" panose="05000000000000000000" pitchFamily="2" charset="2"/>
              </a:rPr>
              <a:t> of </a:t>
            </a:r>
            <a:r>
              <a:rPr lang="fr-FR" dirty="0" err="1">
                <a:sym typeface="Wingdings" panose="05000000000000000000" pitchFamily="2" charset="2"/>
              </a:rPr>
              <a:t>coding</a:t>
            </a:r>
            <a:r>
              <a:rPr lang="fr-FR" dirty="0">
                <a:sym typeface="Wingdings" panose="05000000000000000000" pitchFamily="2" charset="2"/>
              </a:rPr>
              <a:t>: Yanis</a:t>
            </a:r>
            <a:endParaRPr lang="fr-FR" dirty="0"/>
          </a:p>
          <a:p>
            <a:pPr lvl="1"/>
            <a:r>
              <a:rPr lang="fr-FR" dirty="0" err="1"/>
              <a:t>Debugging</a:t>
            </a:r>
            <a:r>
              <a:rPr lang="fr-FR" dirty="0"/>
              <a:t> </a:t>
            </a:r>
            <a:r>
              <a:rPr lang="fr-FR" dirty="0">
                <a:sym typeface="Wingdings" panose="05000000000000000000" pitchFamily="2" charset="2"/>
              </a:rPr>
              <a:t> Rana, Yanis, Sandrine</a:t>
            </a:r>
          </a:p>
          <a:p>
            <a:pPr lvl="1"/>
            <a:r>
              <a:rPr lang="fr-FR" dirty="0" err="1">
                <a:sym typeface="Wingdings" panose="05000000000000000000" pitchFamily="2" charset="2"/>
              </a:rPr>
              <a:t>Review</a:t>
            </a:r>
            <a:r>
              <a:rPr lang="fr-FR" dirty="0">
                <a:sym typeface="Wingdings" panose="05000000000000000000" pitchFamily="2" charset="2"/>
              </a:rPr>
              <a:t> code  Yanis</a:t>
            </a:r>
          </a:p>
          <a:p>
            <a:pPr lvl="1"/>
            <a:endParaRPr lang="fr-FR" dirty="0">
              <a:sym typeface="Wingdings" panose="05000000000000000000" pitchFamily="2" charset="2"/>
            </a:endParaRPr>
          </a:p>
          <a:p>
            <a:pPr marL="457200" lvl="1" indent="0">
              <a:buNone/>
            </a:pPr>
            <a:r>
              <a:rPr lang="fr-FR" b="1" dirty="0">
                <a:sym typeface="Wingdings" panose="05000000000000000000" pitchFamily="2" charset="2"/>
              </a:rPr>
              <a:t>Big challenge: </a:t>
            </a:r>
            <a:r>
              <a:rPr lang="fr-FR" b="1" dirty="0" err="1">
                <a:sym typeface="Wingdings" panose="05000000000000000000" pitchFamily="2" charset="2"/>
              </a:rPr>
              <a:t>reduce</a:t>
            </a:r>
            <a:r>
              <a:rPr lang="fr-FR" b="1" dirty="0">
                <a:sym typeface="Wingdings" panose="05000000000000000000" pitchFamily="2" charset="2"/>
              </a:rPr>
              <a:t> the code</a:t>
            </a:r>
          </a:p>
          <a:p>
            <a:pPr marL="228600" lvl="1">
              <a:spcBef>
                <a:spcPts val="1000"/>
              </a:spcBef>
            </a:pPr>
            <a:r>
              <a:rPr lang="fr-FR" sz="2100" dirty="0">
                <a:sym typeface="Wingdings" panose="05000000000000000000" pitchFamily="2" charset="2"/>
              </a:rPr>
              <a:t>Project </a:t>
            </a:r>
            <a:r>
              <a:rPr lang="fr-FR" sz="2100" dirty="0" err="1">
                <a:sym typeface="Wingdings" panose="05000000000000000000" pitchFamily="2" charset="2"/>
              </a:rPr>
              <a:t>presentation</a:t>
            </a:r>
            <a:r>
              <a:rPr lang="fr-FR" sz="2100" dirty="0">
                <a:sym typeface="Wingdings" panose="05000000000000000000" pitchFamily="2" charset="2"/>
              </a:rPr>
              <a:t> :</a:t>
            </a:r>
          </a:p>
          <a:p>
            <a:pPr lvl="1"/>
            <a:r>
              <a:rPr lang="fr-FR" dirty="0">
                <a:sym typeface="Wingdings" panose="05000000000000000000" pitchFamily="2" charset="2"/>
              </a:rPr>
              <a:t>First Draft  Sandrine</a:t>
            </a:r>
          </a:p>
          <a:p>
            <a:pPr lvl="1"/>
            <a:r>
              <a:rPr lang="fr-FR" dirty="0">
                <a:sym typeface="Wingdings" panose="05000000000000000000" pitchFamily="2" charset="2"/>
              </a:rPr>
              <a:t>Second Draft Rana</a:t>
            </a:r>
          </a:p>
          <a:p>
            <a:pPr lvl="1"/>
            <a:r>
              <a:rPr lang="fr-FR" dirty="0" err="1">
                <a:sym typeface="Wingdings" panose="05000000000000000000" pitchFamily="2" charset="2"/>
              </a:rPr>
              <a:t>Third</a:t>
            </a:r>
            <a:r>
              <a:rPr lang="fr-FR" dirty="0">
                <a:sym typeface="Wingdings" panose="05000000000000000000" pitchFamily="2" charset="2"/>
              </a:rPr>
              <a:t> Draft Yanis</a:t>
            </a:r>
          </a:p>
          <a:p>
            <a:pPr lvl="1"/>
            <a:endParaRPr lang="fr-FR" dirty="0">
              <a:sym typeface="Wingdings" panose="05000000000000000000" pitchFamily="2" charset="2"/>
            </a:endParaRPr>
          </a:p>
          <a:p>
            <a:pPr lvl="1"/>
            <a:endParaRPr lang="fr-FR" dirty="0">
              <a:sym typeface="Wingdings" panose="05000000000000000000" pitchFamily="2" charset="2"/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FEBB19E4-6A30-4381-944F-BE56BB54E5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242" t="17576" b="6667"/>
          <a:stretch/>
        </p:blipFill>
        <p:spPr bwMode="auto">
          <a:xfrm>
            <a:off x="7680319" y="4916988"/>
            <a:ext cx="1930521" cy="1145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4D1DC4DB-F66A-4117-8EC3-8F9D28A6DF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42" t="34243" r="20985" b="5455"/>
          <a:stretch/>
        </p:blipFill>
        <p:spPr bwMode="auto">
          <a:xfrm>
            <a:off x="10070120" y="4916988"/>
            <a:ext cx="1893789" cy="1145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Coding Vs Programming For Beginners: What Is The Difference?">
            <a:extLst>
              <a:ext uri="{FF2B5EF4-FFF2-40B4-BE49-F238E27FC236}">
                <a16:creationId xmlns:a16="http://schemas.microsoft.com/office/drawing/2014/main" id="{8B84D483-B2FE-4236-B120-C608F6D72F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75" r="27991" b="11836"/>
          <a:stretch/>
        </p:blipFill>
        <p:spPr bwMode="auto">
          <a:xfrm>
            <a:off x="8130182" y="1633461"/>
            <a:ext cx="3402022" cy="3029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65785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D01E4A-54E1-42E0-8066-524057E8FF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i="0" dirty="0" err="1">
                <a:solidFill>
                  <a:srgbClr val="24292F"/>
                </a:solidFill>
                <a:effectLst/>
                <a:latin typeface="-apple-system"/>
              </a:rPr>
              <a:t>flowChart</a:t>
            </a:r>
            <a:br>
              <a:rPr lang="fr-FR" b="1" i="0" dirty="0">
                <a:solidFill>
                  <a:srgbClr val="24292F"/>
                </a:solidFill>
                <a:effectLst/>
                <a:latin typeface="-apple-system"/>
              </a:rPr>
            </a:br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5281159-C569-42A0-8257-F82866DBD0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2584" y="33337"/>
            <a:ext cx="6877120" cy="6426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1716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DF3CB-809D-4BB0-9DA4-78A19A4E6B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i="0" dirty="0">
                <a:solidFill>
                  <a:srgbClr val="24292F"/>
                </a:solidFill>
                <a:effectLst/>
                <a:latin typeface="-apple-system"/>
              </a:rPr>
              <a:t>Link to </a:t>
            </a:r>
            <a:r>
              <a:rPr lang="fr-FR" b="1" i="0" dirty="0" err="1">
                <a:solidFill>
                  <a:srgbClr val="24292F"/>
                </a:solidFill>
                <a:effectLst/>
                <a:latin typeface="-apple-system"/>
              </a:rPr>
              <a:t>reposite</a:t>
            </a:r>
            <a:br>
              <a:rPr lang="fr-FR" b="1" i="0" dirty="0">
                <a:solidFill>
                  <a:srgbClr val="24292F"/>
                </a:solidFill>
                <a:effectLst/>
                <a:latin typeface="-apple-system"/>
              </a:rPr>
            </a:br>
            <a:r>
              <a:rPr lang="fr-FR" b="1" i="0" dirty="0">
                <a:solidFill>
                  <a:srgbClr val="24292F"/>
                </a:solidFill>
                <a:effectLst/>
                <a:latin typeface="-apple-system"/>
              </a:rPr>
              <a:t> 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C98A2B-84BA-4F31-9AB1-37D682840F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Link to code:</a:t>
            </a:r>
          </a:p>
          <a:p>
            <a:r>
              <a:rPr lang="fr-FR" b="0" i="0" u="none" strike="noStrike" dirty="0">
                <a:effectLst/>
                <a:latin typeface="Slack-Lato"/>
                <a:hlinkClick r:id="rId2"/>
              </a:rPr>
              <a:t>https://github.com/yanisben/IronYanis/blob/85a6fdd5aee9c2ec4bbc49525b42f41d5b0b2cd9/blackjack_final%20(2).ipynb</a:t>
            </a:r>
            <a:endParaRPr lang="fr-FR" dirty="0"/>
          </a:p>
          <a:p>
            <a:endParaRPr lang="fr-FR" dirty="0"/>
          </a:p>
          <a:p>
            <a:r>
              <a:rPr lang="fr-FR" dirty="0"/>
              <a:t>Link to </a:t>
            </a:r>
            <a:r>
              <a:rPr lang="fr-FR" dirty="0" err="1"/>
              <a:t>pseudcode</a:t>
            </a:r>
            <a:r>
              <a:rPr lang="fr-FR" dirty="0"/>
              <a:t>: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/>
              <a:t>https://github.com/sandrine3375/ironsandrine/blob/main/Project1pseudocode%20(2).ipynb</a:t>
            </a:r>
          </a:p>
        </p:txBody>
      </p:sp>
    </p:spTree>
    <p:extLst>
      <p:ext uri="{BB962C8B-B14F-4D97-AF65-F5344CB8AC3E}">
        <p14:creationId xmlns:p14="http://schemas.microsoft.com/office/powerpoint/2010/main" val="41628376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fr-FR" b="1" dirty="0"/>
            </a:br>
            <a:r>
              <a:rPr lang="fr-FR" b="1" dirty="0" err="1"/>
              <a:t>Thanks</a:t>
            </a:r>
            <a:br>
              <a:rPr lang="fr-FR" b="1" dirty="0"/>
            </a:br>
            <a:r>
              <a:rPr lang="fr-FR" dirty="0"/>
              <a:t> 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F2C09FA-CAED-4826-9FD6-5C675BECAA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96068" y="2133601"/>
            <a:ext cx="7408333" cy="3992563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US" sz="1400" dirty="0"/>
              <a:t> 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CA6F5B3-2C36-41CA-9AED-D231186793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8131" y="2133601"/>
            <a:ext cx="6852788" cy="3805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735241"/>
      </p:ext>
    </p:extLst>
  </p:cSld>
  <p:clrMapOvr>
    <a:masterClrMapping/>
  </p:clrMapOvr>
</p:sld>
</file>

<file path=ppt/theme/theme1.xml><?xml version="1.0" encoding="utf-8"?>
<a:theme xmlns:a="http://schemas.openxmlformats.org/drawingml/2006/main" name="GradientRiseVTI">
  <a:themeElements>
    <a:clrScheme name="AnalogousFromDarkSeed_2SEEDS">
      <a:dk1>
        <a:srgbClr val="000000"/>
      </a:dk1>
      <a:lt1>
        <a:srgbClr val="FFFFFF"/>
      </a:lt1>
      <a:dk2>
        <a:srgbClr val="243141"/>
      </a:dk2>
      <a:lt2>
        <a:srgbClr val="E2E8E4"/>
      </a:lt2>
      <a:accent1>
        <a:srgbClr val="D31987"/>
      </a:accent1>
      <a:accent2>
        <a:srgbClr val="E42BE5"/>
      </a:accent2>
      <a:accent3>
        <a:srgbClr val="E52B4B"/>
      </a:accent3>
      <a:accent4>
        <a:srgbClr val="16B98F"/>
      </a:accent4>
      <a:accent5>
        <a:srgbClr val="26B2CC"/>
      </a:accent5>
      <a:accent6>
        <a:srgbClr val="1969D3"/>
      </a:accent6>
      <a:hlink>
        <a:srgbClr val="8E862F"/>
      </a:hlink>
      <a:folHlink>
        <a:srgbClr val="7F7F7F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radientRiseVTI" id="{C2FC082F-B444-4222-AF20-78444CCB5722}" vid="{39F213E4-0CBC-40CB-B3F6-8C5562B6B99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1409</TotalTime>
  <Words>354</Words>
  <Application>Microsoft Office PowerPoint</Application>
  <PresentationFormat>Widescreen</PresentationFormat>
  <Paragraphs>48</Paragraphs>
  <Slides>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5" baseType="lpstr">
      <vt:lpstr>-apple-system</vt:lpstr>
      <vt:lpstr>Arial</vt:lpstr>
      <vt:lpstr>Arial</vt:lpstr>
      <vt:lpstr>Avenir Next LT Pro</vt:lpstr>
      <vt:lpstr>Calibri</vt:lpstr>
      <vt:lpstr>Roboto Condensed</vt:lpstr>
      <vt:lpstr>Slack-Lato</vt:lpstr>
      <vt:lpstr>GradientRiseVTI</vt:lpstr>
      <vt:lpstr>Black-Jack Project</vt:lpstr>
      <vt:lpstr>Project Description </vt:lpstr>
      <vt:lpstr>RULES </vt:lpstr>
      <vt:lpstr>Organization </vt:lpstr>
      <vt:lpstr>flowChart </vt:lpstr>
      <vt:lpstr>Link to reposite  </vt:lpstr>
      <vt:lpstr> Thanks 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BlackJack Project</dc:title>
  <dc:creator>Sandrine Prevot</dc:creator>
  <cp:lastModifiedBy>Sandrine Prevot</cp:lastModifiedBy>
  <cp:revision>19</cp:revision>
  <dcterms:created xsi:type="dcterms:W3CDTF">2021-12-03T19:12:39Z</dcterms:created>
  <dcterms:modified xsi:type="dcterms:W3CDTF">2021-12-06T08:56:56Z</dcterms:modified>
</cp:coreProperties>
</file>